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931DF50-7FCE-426D-AB9B-777D4CA7F3FD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B5509F-BDA7-4030-9D31-7729C4769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Interstate Relations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altLang="en-US" dirty="0">
                <a:sym typeface="Wingdings" pitchFamily="2" charset="2"/>
              </a:rPr>
              <a:t>Why do States make interstate compacts?</a:t>
            </a:r>
          </a:p>
          <a:p>
            <a:pPr>
              <a:lnSpc>
                <a:spcPct val="110000"/>
              </a:lnSpc>
            </a:pPr>
            <a:r>
              <a:rPr lang="en-US" altLang="en-US" dirty="0">
                <a:sym typeface="Wingdings" pitchFamily="2" charset="2"/>
              </a:rPr>
              <a:t>What is the purpose of the Full Faith and Credit Clause?</a:t>
            </a:r>
          </a:p>
          <a:p>
            <a:pPr>
              <a:lnSpc>
                <a:spcPct val="110000"/>
              </a:lnSpc>
            </a:pPr>
            <a:r>
              <a:rPr lang="en-US" altLang="en-US" dirty="0">
                <a:sym typeface="Wingdings" pitchFamily="2" charset="2"/>
              </a:rPr>
              <a:t>What is </a:t>
            </a:r>
            <a:r>
              <a:rPr lang="en-US" altLang="en-US" i="1" dirty="0">
                <a:sym typeface="Wingdings" pitchFamily="2" charset="2"/>
              </a:rPr>
              <a:t>extradition</a:t>
            </a:r>
            <a:r>
              <a:rPr lang="en-US" altLang="en-US" dirty="0">
                <a:sym typeface="Wingdings" pitchFamily="2" charset="2"/>
              </a:rPr>
              <a:t>, and what is its purpose?</a:t>
            </a:r>
          </a:p>
          <a:p>
            <a:pPr>
              <a:lnSpc>
                <a:spcPct val="110000"/>
              </a:lnSpc>
            </a:pPr>
            <a:r>
              <a:rPr lang="en-US" altLang="en-US" dirty="0">
                <a:sym typeface="Wingdings" pitchFamily="2" charset="2"/>
              </a:rPr>
              <a:t>What is the purpose of the Privileges and Immunities Clause?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Interstate Compacts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03648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b="1" dirty="0" smtClean="0"/>
              <a:t>In the Constitution it states:  No </a:t>
            </a:r>
            <a:r>
              <a:rPr lang="en-US" altLang="en-US" b="1" dirty="0"/>
              <a:t>State may enter into any treaty, alliance, or </a:t>
            </a:r>
            <a:r>
              <a:rPr lang="en-US" altLang="en-US" b="1" dirty="0" smtClean="0"/>
              <a:t>confederation</a:t>
            </a:r>
          </a:p>
          <a:p>
            <a:endParaRPr lang="en-US" altLang="en-US" b="1" dirty="0" smtClean="0"/>
          </a:p>
          <a:p>
            <a:pPr>
              <a:buNone/>
            </a:pPr>
            <a:endParaRPr lang="en-US" altLang="en-US" b="1" dirty="0" smtClean="0"/>
          </a:p>
          <a:p>
            <a:r>
              <a:rPr lang="en-US" altLang="en-US" dirty="0"/>
              <a:t>However, the States may, with the consent of Congress, enter into </a:t>
            </a:r>
            <a:r>
              <a:rPr lang="en-US" altLang="en-US" b="1" dirty="0">
                <a:solidFill>
                  <a:schemeClr val="accent1">
                    <a:lumMod val="75000"/>
                  </a:schemeClr>
                </a:solidFill>
              </a:rPr>
              <a:t>interstate compacts</a:t>
            </a: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</a:rPr>
              <a:t>—agreements </a:t>
            </a:r>
            <a:r>
              <a:rPr lang="en-US" altLang="en-US" dirty="0"/>
              <a:t>among themselves and with foreign states</a:t>
            </a:r>
            <a:r>
              <a:rPr lang="en-US" altLang="en-US" dirty="0" smtClean="0"/>
              <a:t>.</a:t>
            </a:r>
          </a:p>
          <a:p>
            <a:pPr>
              <a:buNone/>
            </a:pPr>
            <a:endParaRPr lang="en-US" altLang="en-US" sz="2000" dirty="0" smtClean="0">
              <a:solidFill>
                <a:srgbClr val="000000"/>
              </a:solidFill>
            </a:endParaRPr>
          </a:p>
          <a:p>
            <a:r>
              <a:rPr lang="en-US" altLang="en-US" dirty="0"/>
              <a:t>More than 200 compacts are now in force, and range in a variety of uses from sharing law-enforcement data to resource development and conservation.</a:t>
            </a:r>
            <a:r>
              <a:rPr lang="en-US" altLang="en-US" sz="2000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Full Faith and Credit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762000"/>
            <a:ext cx="8183880" cy="4572000"/>
          </a:xfrm>
        </p:spPr>
        <p:txBody>
          <a:bodyPr>
            <a:normAutofit fontScale="47500" lnSpcReduction="20000"/>
          </a:bodyPr>
          <a:lstStyle/>
          <a:p>
            <a:r>
              <a:rPr lang="en-US" altLang="en-US" sz="4000" b="1" dirty="0"/>
              <a:t>The </a:t>
            </a:r>
            <a:r>
              <a:rPr lang="en-US" altLang="en-US" sz="4000" b="1" dirty="0">
                <a:solidFill>
                  <a:schemeClr val="accent1">
                    <a:lumMod val="75000"/>
                  </a:schemeClr>
                </a:solidFill>
              </a:rPr>
              <a:t>Full Faith and Credit Clause </a:t>
            </a:r>
            <a:r>
              <a:rPr lang="en-US" altLang="en-US" sz="4000" b="1" dirty="0"/>
              <a:t>of the Constitution ensures that States recognize the laws and, documents, and court proceedings of the other States</a:t>
            </a:r>
            <a:r>
              <a:rPr lang="en-US" altLang="en-US" sz="4000" b="1" dirty="0" smtClean="0"/>
              <a:t>.</a:t>
            </a:r>
          </a:p>
          <a:p>
            <a:endParaRPr lang="en-US" altLang="en-US" sz="4000" b="1" dirty="0" smtClean="0"/>
          </a:p>
          <a:p>
            <a:r>
              <a:rPr lang="en-US" altLang="en-US" sz="4000" b="1" dirty="0" smtClean="0"/>
              <a:t>Examples:  Court rulings made by other states, marriage certificates, car titles, birth/death certificates.</a:t>
            </a:r>
            <a:endParaRPr lang="en-US" altLang="en-US" sz="4000" b="1" dirty="0" smtClean="0"/>
          </a:p>
          <a:p>
            <a:pPr>
              <a:buNone/>
            </a:pPr>
            <a:endParaRPr lang="en-US" altLang="en-US" sz="4000" dirty="0" smtClean="0"/>
          </a:p>
          <a:p>
            <a:pPr algn="ctr">
              <a:buFontTx/>
              <a:buNone/>
            </a:pPr>
            <a:endParaRPr lang="en-US" altLang="en-US" sz="4000" dirty="0" smtClean="0"/>
          </a:p>
          <a:p>
            <a:pPr algn="ctr">
              <a:buFontTx/>
              <a:buNone/>
            </a:pPr>
            <a:r>
              <a:rPr lang="en-US" altLang="en-US" sz="4000" dirty="0" smtClean="0"/>
              <a:t>There </a:t>
            </a:r>
            <a:r>
              <a:rPr lang="en-US" altLang="en-US" sz="4000" dirty="0" smtClean="0"/>
              <a:t>are two exceptions to the clause though</a:t>
            </a:r>
            <a:r>
              <a:rPr lang="en-US" altLang="en-US" sz="4000" dirty="0" smtClean="0"/>
              <a:t>:</a:t>
            </a:r>
          </a:p>
          <a:p>
            <a:pPr algn="ctr">
              <a:buFontTx/>
              <a:buNone/>
            </a:pPr>
            <a:endParaRPr lang="en-US" altLang="en-US" sz="4000" dirty="0" smtClean="0"/>
          </a:p>
          <a:p>
            <a:pPr>
              <a:buFontTx/>
              <a:buChar char=" "/>
            </a:pPr>
            <a:r>
              <a:rPr lang="en-US" altLang="en-US" sz="4000" dirty="0" smtClean="0"/>
              <a:t>(1) One State cannot enforce another State’s criminal laws. And, </a:t>
            </a:r>
            <a:endParaRPr lang="en-US" altLang="en-US" sz="4000" dirty="0" smtClean="0"/>
          </a:p>
          <a:p>
            <a:pPr>
              <a:buNone/>
            </a:pPr>
            <a:endParaRPr lang="en-US" altLang="en-US" sz="4000" dirty="0" smtClean="0"/>
          </a:p>
          <a:p>
            <a:pPr>
              <a:buFontTx/>
              <a:buChar char=" "/>
            </a:pPr>
            <a:r>
              <a:rPr lang="en-US" altLang="en-US" sz="4000" dirty="0" smtClean="0"/>
              <a:t>(2) Full faith and credit need not be given to certain divorces granted by one State to residents of another State</a:t>
            </a:r>
            <a:r>
              <a:rPr lang="en-US" altLang="en-US" sz="4000" dirty="0" smtClean="0"/>
              <a:t>.</a:t>
            </a:r>
          </a:p>
          <a:p>
            <a:pPr>
              <a:buFontTx/>
              <a:buChar char=" "/>
            </a:pPr>
            <a:endParaRPr lang="en-US" altLang="en-US" sz="4000" dirty="0" smtClean="0"/>
          </a:p>
          <a:p>
            <a:pPr>
              <a:buFontTx/>
              <a:buChar char=" "/>
            </a:pPr>
            <a:r>
              <a:rPr lang="en-US" altLang="en-US" sz="4000" dirty="0" smtClean="0"/>
              <a:t>The case of the quickie divorce…</a:t>
            </a:r>
            <a:endParaRPr lang="en-US" altLang="en-US" sz="4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Extradition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>
                <a:solidFill>
                  <a:schemeClr val="accent1">
                    <a:lumMod val="75000"/>
                  </a:schemeClr>
                </a:solidFill>
              </a:rPr>
              <a:t>Extradition</a:t>
            </a:r>
            <a:r>
              <a:rPr lang="en-US" altLang="en-US" dirty="0" smtClean="0"/>
              <a:t> is the legal process by which a fugitive from justice in one State is returned to that State.</a:t>
            </a:r>
          </a:p>
          <a:p>
            <a:r>
              <a:rPr lang="en-US" altLang="en-US" dirty="0" smtClean="0"/>
              <a:t>Extradition is upheld through Article IV, Section 2, Clause 2 of the Constitution.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/>
              <a:t>Governors are the State executives that handle the extradition process.</a:t>
            </a:r>
          </a:p>
          <a:p>
            <a:r>
              <a:rPr lang="en-US" altLang="en-US" dirty="0" smtClean="0"/>
              <a:t>If a governor is unwilling to return a fugitive to a State, federal courts can intervene and order that governor to do so.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Privileges and Immunities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575048"/>
          </a:xfrm>
        </p:spPr>
        <p:txBody>
          <a:bodyPr>
            <a:normAutofit fontScale="77500" lnSpcReduction="20000"/>
          </a:bodyPr>
          <a:lstStyle/>
          <a:p>
            <a:r>
              <a:rPr lang="en-US" altLang="en-US" dirty="0" smtClean="0"/>
              <a:t>The </a:t>
            </a:r>
            <a:r>
              <a:rPr lang="en-US" altLang="en-US" b="1" dirty="0" smtClean="0">
                <a:solidFill>
                  <a:schemeClr val="accent1">
                    <a:lumMod val="75000"/>
                  </a:schemeClr>
                </a:solidFill>
              </a:rPr>
              <a:t>Privileges and Immunities Clause</a:t>
            </a:r>
            <a:r>
              <a:rPr lang="en-US" alt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en-US" dirty="0" smtClean="0"/>
              <a:t>provides that no State can draw unreasonable distinctions between its own residents and those persons who happen to live in other States</a:t>
            </a:r>
            <a:r>
              <a:rPr lang="en-US" altLang="en-US" dirty="0" smtClean="0"/>
              <a:t>.</a:t>
            </a:r>
          </a:p>
          <a:p>
            <a:pPr>
              <a:buNone/>
            </a:pPr>
            <a:endParaRPr lang="en-US" altLang="en-US" dirty="0" smtClean="0"/>
          </a:p>
          <a:p>
            <a:r>
              <a:rPr lang="en-US" altLang="en-US" dirty="0" smtClean="0"/>
              <a:t>States cannot, for example, pay lower welfare benefits to newly arrived residents than it does to its long-term residents, </a:t>
            </a:r>
            <a:r>
              <a:rPr lang="en-US" altLang="en-US" i="1" dirty="0" err="1" smtClean="0"/>
              <a:t>Saens</a:t>
            </a:r>
            <a:r>
              <a:rPr lang="en-US" altLang="en-US" dirty="0" smtClean="0"/>
              <a:t> v. </a:t>
            </a:r>
            <a:r>
              <a:rPr lang="en-US" altLang="en-US" i="1" dirty="0" smtClean="0"/>
              <a:t>Roe</a:t>
            </a:r>
            <a:r>
              <a:rPr lang="en-US" altLang="en-US" dirty="0" smtClean="0"/>
              <a:t>, 1999</a:t>
            </a:r>
            <a:r>
              <a:rPr lang="en-US" altLang="en-US" dirty="0" smtClean="0"/>
              <a:t>.</a:t>
            </a:r>
          </a:p>
          <a:p>
            <a:pPr>
              <a:buNone/>
            </a:pPr>
            <a:endParaRPr lang="en-US" altLang="en-US" dirty="0" smtClean="0"/>
          </a:p>
          <a:p>
            <a:r>
              <a:rPr lang="en-US" altLang="en-US" dirty="0" smtClean="0"/>
              <a:t>However, States can draw</a:t>
            </a:r>
            <a:r>
              <a:rPr lang="en-US" altLang="en-US" b="1" dirty="0" smtClean="0"/>
              <a:t> </a:t>
            </a:r>
            <a:r>
              <a:rPr lang="en-US" altLang="en-US" b="1" i="1" dirty="0" smtClean="0"/>
              <a:t>reasonable</a:t>
            </a:r>
            <a:r>
              <a:rPr lang="en-US" altLang="en-US" b="1" dirty="0" smtClean="0"/>
              <a:t> </a:t>
            </a:r>
            <a:r>
              <a:rPr lang="en-US" altLang="en-US" dirty="0" smtClean="0"/>
              <a:t>distinctions between its own residents and those of other space, such </a:t>
            </a:r>
            <a:r>
              <a:rPr lang="en-US" altLang="en-US" dirty="0" smtClean="0"/>
              <a:t>as, charging a higher fee for hunting/fishing licenses or charging </a:t>
            </a:r>
            <a:r>
              <a:rPr lang="en-US" altLang="en-US" dirty="0" smtClean="0"/>
              <a:t>out-of-State residents higher tuition for State universities than in-State residents.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Reciprocity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Minnesota has ongoing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reciprocity </a:t>
            </a:r>
            <a:r>
              <a:rPr lang="en-US" dirty="0" smtClean="0"/>
              <a:t>agreements with Wisconsin, North Dakota, South Dakota, one institution in Iowa, and the Canadian province of Manitoba. The agreements reduce non-resident tuition prices and eliminate non-resident admissions barriers for residents of each state who attend a public institution in the other state.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</TotalTime>
  <Words>442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Interstate Relations</vt:lpstr>
      <vt:lpstr>Section Summary</vt:lpstr>
      <vt:lpstr>Interstate Compacts</vt:lpstr>
      <vt:lpstr>Full Faith and Credit</vt:lpstr>
      <vt:lpstr>Extradition</vt:lpstr>
      <vt:lpstr>Privileges and Immunities</vt:lpstr>
      <vt:lpstr>Reciprocity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Interstate Relations</dc:title>
  <dc:creator>hberndt</dc:creator>
  <cp:lastModifiedBy>hberndt</cp:lastModifiedBy>
  <cp:revision>6</cp:revision>
  <dcterms:created xsi:type="dcterms:W3CDTF">2009-10-09T12:30:44Z</dcterms:created>
  <dcterms:modified xsi:type="dcterms:W3CDTF">2010-02-24T15:59:46Z</dcterms:modified>
</cp:coreProperties>
</file>